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59" r:id="rId2"/>
    <p:sldId id="266" r:id="rId3"/>
    <p:sldId id="314" r:id="rId4"/>
    <p:sldId id="310" r:id="rId5"/>
    <p:sldId id="313" r:id="rId6"/>
    <p:sldId id="277" r:id="rId7"/>
    <p:sldId id="316" r:id="rId8"/>
    <p:sldId id="321" r:id="rId9"/>
    <p:sldId id="317" r:id="rId10"/>
    <p:sldId id="318" r:id="rId11"/>
    <p:sldId id="322" r:id="rId12"/>
    <p:sldId id="301" r:id="rId13"/>
    <p:sldId id="329" r:id="rId14"/>
    <p:sldId id="325" r:id="rId15"/>
    <p:sldId id="320" r:id="rId16"/>
    <p:sldId id="279" r:id="rId17"/>
  </p:sldIdLst>
  <p:sldSz cx="9144000" cy="6858000" type="screen4x3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FF2525"/>
    <a:srgbClr val="FF3B3B"/>
    <a:srgbClr val="F20000"/>
    <a:srgbClr val="C40000"/>
    <a:srgbClr val="FF0505"/>
    <a:srgbClr val="D4440A"/>
    <a:srgbClr val="D3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7143" autoAdjust="0"/>
  </p:normalViewPr>
  <p:slideViewPr>
    <p:cSldViewPr snapToObjects="1">
      <p:cViewPr>
        <p:scale>
          <a:sx n="110" d="100"/>
          <a:sy n="110" d="100"/>
        </p:scale>
        <p:origin x="-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ECA1-72F4-4A8A-8C2F-7775844D1F1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F6501-CFDA-469B-A72D-B254374EE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5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 txBox="1">
            <a:spLocks noGrp="1" noChangeArrowheads="1"/>
          </p:cNvSpPr>
          <p:nvPr/>
        </p:nvSpPr>
        <p:spPr bwMode="auto">
          <a:xfrm>
            <a:off x="3814421" y="9373883"/>
            <a:ext cx="2919738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54" tIns="45377" rIns="90754" bIns="45377" anchor="b"/>
          <a:lstStyle/>
          <a:p>
            <a:pPr algn="r" defTabSz="908050">
              <a:spcBef>
                <a:spcPct val="0"/>
              </a:spcBef>
            </a:pPr>
            <a:fld id="{1A2D0B0E-44D0-451C-9543-72CDBCE15939}" type="slidenum">
              <a:rPr lang="ru-RU" sz="1200" b="0">
                <a:solidFill>
                  <a:schemeClr val="tx1"/>
                </a:solidFill>
              </a:rPr>
              <a:pPr algn="r" defTabSz="908050">
                <a:spcBef>
                  <a:spcPct val="0"/>
                </a:spcBef>
              </a:pPr>
              <a:t>1</a:t>
            </a:fld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5538" cy="3702050"/>
          </a:xfrm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16" y="4689310"/>
            <a:ext cx="5388931" cy="4439927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F6501-CFDA-469B-A72D-B254374EE0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B5DE-8F0D-43D4-B3D7-A8D793B9190D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B9392-B539-408C-BDE9-EBF859107C65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3C40-6459-4F18-B4B3-4AC84153EC27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0ABFA-C664-4064-BC1A-A41748E4BB1F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5584-98CA-48E8-BCD4-6CD1A7BA217D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C19BD-45E1-412C-9C53-302E430F44A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E01C-B969-4F42-8E27-4EE338D0D225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DAB18-477A-4D7D-B5CB-3AB7BA3B5CAF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E549-CD29-4AE3-A54A-A605CFCF8925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1060-B90C-4FD9-8888-789CA2B2761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0E025-1B8A-4970-A8B8-4065CE686ED3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7236F-AF41-4F6F-9256-16709A51F626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9794-251F-4784-AEB6-4A2DDC8FC6D8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17410-DDD1-4243-A773-CB678646C786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B714-8850-4D6C-9F04-E48D624D59B0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DEE1E-11B5-47AF-8E50-EC35A94F3B6F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59E7-B38D-4B3E-A708-AE7A88D4B3E7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D763E-9F4F-4047-8B13-DB6F0528447F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A3319-094F-435E-80F6-29871AB4CC76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F455C-BED9-43C9-94A7-02A7DA2AABD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36E7-92AA-45E0-9C82-7A1D21A09078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7FC6-4B8B-47F4-9344-72A7A2A9F4A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4FFA36-B4A5-4BAE-9E85-7FBD26F5D209}" type="datetimeFigureOut">
              <a:rPr lang="en-US"/>
              <a:pPr>
                <a:defRPr/>
              </a:pPr>
              <a:t>4/26/2017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Book Antiqua" pitchFamily="18" charset="0"/>
              </a:defRPr>
            </a:lvl1pPr>
          </a:lstStyle>
          <a:p>
            <a:fld id="{5E15E8F7-D187-4150-A5F0-1294B8C4CB8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emf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512312" y="443138"/>
            <a:ext cx="8434691" cy="842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lIns="72555" tIns="36277" rIns="72555" bIns="36277" anchor="ctr">
            <a:spAutoFit/>
          </a:bodyPr>
          <a:lstStyle/>
          <a:p>
            <a:pPr algn="ctr" defTabSz="725239"/>
            <a:r>
              <a:rPr lang="ru-RU" sz="25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РУП «Информационно-издательский центр</a:t>
            </a:r>
            <a:endParaRPr lang="en-US" sz="25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725239"/>
            <a:r>
              <a:rPr lang="ru-RU" sz="25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налогам и сборам»</a:t>
            </a:r>
            <a:endParaRPr lang="ru-RU" sz="25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19667" y="2041149"/>
            <a:ext cx="8490849" cy="2489968"/>
          </a:xfrm>
          <a:prstGeom prst="rect">
            <a:avLst/>
          </a:prstGeom>
        </p:spPr>
        <p:txBody>
          <a:bodyPr lIns="81272" tIns="40636" rIns="81272" bIns="40636"/>
          <a:lstStyle/>
          <a:p>
            <a:pPr algn="ctr">
              <a:defRPr/>
            </a:pPr>
            <a:r>
              <a:rPr lang="ru-RU" sz="2500" dirty="0" smtClean="0">
                <a:latin typeface="+mn-lt"/>
                <a:ea typeface="Calibri" pitchFamily="34" charset="0"/>
                <a:cs typeface="Times New Roman" pitchFamily="18" charset="0"/>
              </a:rPr>
              <a:t>Система контроля кассового оборудования (СККО), </a:t>
            </a:r>
          </a:p>
          <a:p>
            <a:pPr algn="ctr">
              <a:defRPr/>
            </a:pPr>
            <a:r>
              <a:rPr lang="ru-RU" sz="2500" dirty="0" smtClean="0">
                <a:latin typeface="+mn-lt"/>
                <a:ea typeface="Calibri" pitchFamily="34" charset="0"/>
                <a:cs typeface="Times New Roman" pitchFamily="18" charset="0"/>
              </a:rPr>
              <a:t>мониторинг оборота наличных и безналичных денежных средств и учет количества используемого</a:t>
            </a:r>
          </a:p>
          <a:p>
            <a:pPr algn="ctr">
              <a:defRPr/>
            </a:pPr>
            <a:r>
              <a:rPr lang="ru-RU" sz="2500" dirty="0" smtClean="0">
                <a:latin typeface="+mn-lt"/>
                <a:ea typeface="Calibri" pitchFamily="34" charset="0"/>
                <a:cs typeface="Times New Roman" pitchFamily="18" charset="0"/>
              </a:rPr>
              <a:t> кассового оборудования</a:t>
            </a: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ru-RU" sz="25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r>
              <a:rPr lang="ru-RU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Гомель,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27 апреля 2017 года</a:t>
            </a:r>
          </a:p>
          <a:p>
            <a:pPr marL="342866" indent="-342866" algn="ctr" defTabSz="725239">
              <a:buClr>
                <a:schemeClr val="hlink"/>
              </a:buClr>
              <a:buSzPct val="80000"/>
              <a:defRPr/>
            </a:pP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156208" y="3933056"/>
          <a:ext cx="3351526" cy="159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4" imgW="2751847" imgH="1247056" progId="Visio.Drawing.11">
                  <p:embed/>
                </p:oleObj>
              </mc:Choice>
              <mc:Fallback>
                <p:oleObj name="Visio" r:id="rId4" imgW="2751847" imgH="124705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8" y="3933056"/>
                        <a:ext cx="3351526" cy="1594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ДЕЙСТВУЮЩИЕ ТАРИФЫ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Тарифы размещены на сайте</a:t>
            </a:r>
          </a:p>
          <a:p>
            <a:pPr>
              <a:buNone/>
            </a:pPr>
            <a:r>
              <a:rPr lang="ru-RU" b="1" dirty="0" smtClean="0"/>
              <a:t>          http://skko.by/tariffs</a:t>
            </a:r>
          </a:p>
          <a:p>
            <a:pPr>
              <a:buNone/>
            </a:pPr>
            <a:r>
              <a:rPr lang="ru-RU" sz="2400" b="1" dirty="0" smtClean="0"/>
              <a:t>1. Регистрация и подключение </a:t>
            </a:r>
            <a:r>
              <a:rPr lang="ru-RU" sz="2400" dirty="0" smtClean="0"/>
              <a:t>одной единицы кассового оборудования  8,00 руб.</a:t>
            </a:r>
          </a:p>
          <a:p>
            <a:pPr>
              <a:buNone/>
            </a:pPr>
            <a:r>
              <a:rPr lang="ru-RU" sz="2400" b="1" dirty="0" smtClean="0"/>
              <a:t>2. Информационное обслуживание </a:t>
            </a:r>
            <a:r>
              <a:rPr lang="ru-RU" sz="2400" dirty="0" smtClean="0"/>
              <a:t>одной единицы кассового оборудования в месяц, состоит из:</a:t>
            </a:r>
          </a:p>
          <a:p>
            <a:pPr>
              <a:buNone/>
            </a:pPr>
            <a:r>
              <a:rPr lang="ru-RU" sz="2000" dirty="0" smtClean="0"/>
              <a:t>2.1.</a:t>
            </a:r>
            <a:r>
              <a:rPr lang="ru-RU" sz="2400" dirty="0" smtClean="0"/>
              <a:t> абонентской платы 2,00 руб.</a:t>
            </a:r>
          </a:p>
          <a:p>
            <a:pPr>
              <a:buNone/>
            </a:pPr>
            <a:r>
              <a:rPr lang="ru-RU" sz="2000" dirty="0" smtClean="0"/>
              <a:t>2.2.</a:t>
            </a:r>
            <a:r>
              <a:rPr lang="ru-RU" sz="2400" dirty="0" smtClean="0"/>
              <a:t> платы за обслуживание 5,50 руб./месяц (месячный тариф) или 0,70 руб./сутки (суточный тариф).</a:t>
            </a:r>
          </a:p>
          <a:p>
            <a:pPr>
              <a:buNone/>
            </a:pPr>
            <a:r>
              <a:rPr lang="ru-RU" sz="2400" i="1" dirty="0" smtClean="0"/>
              <a:t>Месячный или суточный тариф выбирает пользователь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Подключение кассового оборудования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ru-RU" sz="2400" dirty="0" smtClean="0"/>
              <a:t>	Регистрируется  и подключается к СККО только сертифицированное кассовое оборудование (включенное в Государственный реестр моделей (модификаций) кассовых суммирующих аппаратов и специальных компьютерных систем).</a:t>
            </a:r>
          </a:p>
          <a:p>
            <a:pPr marL="0" algn="just">
              <a:buNone/>
            </a:pPr>
            <a:r>
              <a:rPr lang="ru-RU" sz="2400" dirty="0" smtClean="0"/>
              <a:t>	Подключение кассового оборудования к СККО осуществляется в порядке очередности по формируемому предприятием графику.  График формируется на основании предоставленных субъектами хозяйствования сведений о кассовом оборудовании, подлежащем подключению к СККО.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856"/>
            <a:ext cx="8229600" cy="6207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Подготовка СКНО</a:t>
            </a:r>
            <a:endParaRPr lang="ru-RU" sz="3200" dirty="0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863" y="4268799"/>
            <a:ext cx="817570" cy="102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988" y="3242868"/>
            <a:ext cx="866789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84" y="1019142"/>
            <a:ext cx="113507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 стрелкой 21"/>
          <p:cNvCxnSpPr/>
          <p:nvPr/>
        </p:nvCxnSpPr>
        <p:spPr bwMode="auto">
          <a:xfrm>
            <a:off x="1847850" y="1566837"/>
            <a:ext cx="154463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3927463" y="1943067"/>
            <a:ext cx="498485" cy="5000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 flipV="1">
            <a:off x="5740416" y="2004993"/>
            <a:ext cx="511182" cy="354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7712118" y="2056188"/>
            <a:ext cx="0" cy="9576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Прямая со стрелкой 50"/>
          <p:cNvCxnSpPr/>
          <p:nvPr/>
        </p:nvCxnSpPr>
        <p:spPr bwMode="auto">
          <a:xfrm flipV="1">
            <a:off x="1865471" y="3502626"/>
            <a:ext cx="1622228" cy="12874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Прямая со стрелкой 52"/>
          <p:cNvCxnSpPr/>
          <p:nvPr/>
        </p:nvCxnSpPr>
        <p:spPr bwMode="auto">
          <a:xfrm flipH="1">
            <a:off x="2089116" y="5201647"/>
            <a:ext cx="558813" cy="3816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/>
          <p:nvPr/>
        </p:nvCxnSpPr>
        <p:spPr bwMode="auto">
          <a:xfrm flipH="1">
            <a:off x="4122726" y="3690727"/>
            <a:ext cx="777891" cy="466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248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72" y="1055655"/>
            <a:ext cx="137480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8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58" y="2443150"/>
            <a:ext cx="1497032" cy="105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8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9229" y="1676376"/>
            <a:ext cx="390525" cy="26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4" name="Прямая со стрелкой 83"/>
          <p:cNvCxnSpPr/>
          <p:nvPr/>
        </p:nvCxnSpPr>
        <p:spPr bwMode="auto">
          <a:xfrm flipH="1" flipV="1">
            <a:off x="5796136" y="3294358"/>
            <a:ext cx="1460520" cy="208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2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3536938" y="3236120"/>
            <a:ext cx="390525" cy="26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3732201" y="4159260"/>
            <a:ext cx="390525" cy="26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" name="Прямоугольник 148"/>
          <p:cNvSpPr/>
          <p:nvPr/>
        </p:nvSpPr>
        <p:spPr>
          <a:xfrm>
            <a:off x="1847849" y="1638423"/>
            <a:ext cx="144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+mn-lt"/>
              </a:rPr>
              <a:t>1. Ввод  данных в </a:t>
            </a:r>
          </a:p>
          <a:p>
            <a:r>
              <a:rPr lang="ru-RU" sz="1200" dirty="0" smtClean="0">
                <a:solidFill>
                  <a:schemeClr val="accent1"/>
                </a:solidFill>
                <a:latin typeface="+mn-lt"/>
              </a:rPr>
              <a:t>АИС ККО</a:t>
            </a:r>
            <a:endParaRPr lang="ru-RU" sz="1200" dirty="0">
              <a:latin typeface="+mn-lt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 rot="19472967">
            <a:off x="4995863" y="1640259"/>
            <a:ext cx="1703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3. Задание  на </a:t>
            </a:r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accent1"/>
                </a:solidFill>
              </a:rPr>
              <a:t>подготовку СКНО</a:t>
            </a:r>
            <a:endParaRPr lang="ru-RU" sz="1200" dirty="0"/>
          </a:p>
        </p:txBody>
      </p:sp>
      <p:sp>
        <p:nvSpPr>
          <p:cNvPr id="153" name="Прямоугольник 152"/>
          <p:cNvSpPr/>
          <p:nvPr/>
        </p:nvSpPr>
        <p:spPr>
          <a:xfrm rot="500274">
            <a:off x="5751192" y="3037638"/>
            <a:ext cx="1722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5. СКНО  снаряжено</a:t>
            </a:r>
            <a:endParaRPr lang="ru-RU" sz="1200" dirty="0"/>
          </a:p>
        </p:txBody>
      </p:sp>
      <p:sp>
        <p:nvSpPr>
          <p:cNvPr id="155" name="Прямоугольник 154"/>
          <p:cNvSpPr/>
          <p:nvPr/>
        </p:nvSpPr>
        <p:spPr>
          <a:xfrm rot="19631348">
            <a:off x="4103281" y="3731851"/>
            <a:ext cx="1750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rgbClr val="CEB966"/>
                </a:solidFill>
              </a:rPr>
              <a:t>6. Наряд-заказ на </a:t>
            </a:r>
          </a:p>
          <a:p>
            <a:pPr lvl="0"/>
            <a:r>
              <a:rPr lang="ru-RU" sz="1200" dirty="0" smtClean="0">
                <a:solidFill>
                  <a:srgbClr val="CEB966"/>
                </a:solidFill>
              </a:rPr>
              <a:t>подключение КО </a:t>
            </a:r>
          </a:p>
        </p:txBody>
      </p:sp>
      <p:sp>
        <p:nvSpPr>
          <p:cNvPr id="156" name="Прямоугольник 155"/>
          <p:cNvSpPr/>
          <p:nvPr/>
        </p:nvSpPr>
        <p:spPr>
          <a:xfrm rot="19266720">
            <a:off x="1173808" y="3790670"/>
            <a:ext cx="2714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8. Акт на подключение КО  к СККО</a:t>
            </a:r>
            <a:endParaRPr lang="ru-RU" sz="1200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2286000" y="5364189"/>
            <a:ext cx="1446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7. Выезд на установку СКНО</a:t>
            </a:r>
            <a:endParaRPr lang="ru-RU" sz="1200" dirty="0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36250" y="6569118"/>
            <a:ext cx="2934150" cy="227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lIns="72555" tIns="36277" rIns="72555" bIns="36277">
            <a:spAutoFit/>
          </a:bodyPr>
          <a:lstStyle/>
          <a:p>
            <a:pPr defTabSz="914309"/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 КОНТРОЛЯ КАССОВОГО ОБОРУДОВАНИЯ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2484" y="931830"/>
            <a:ext cx="1179516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Группа 29"/>
          <p:cNvGrpSpPr/>
          <p:nvPr/>
        </p:nvGrpSpPr>
        <p:grpSpPr>
          <a:xfrm>
            <a:off x="457200" y="4934990"/>
            <a:ext cx="1217902" cy="1296553"/>
            <a:chOff x="1368750" y="2995755"/>
            <a:chExt cx="1217902" cy="1053966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68750" y="2995755"/>
              <a:ext cx="1217902" cy="1053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Рисунок 32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21360" y="3595679"/>
              <a:ext cx="765292" cy="454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1" grpId="0"/>
      <p:bldP spid="153" grpId="0"/>
      <p:bldP spid="155" grpId="0"/>
      <p:bldP spid="156" grpId="0"/>
      <p:bldP spid="1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615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+mn-lt"/>
              </a:rPr>
              <a:t>Сроки подключения кассового оборудования </a:t>
            </a:r>
            <a:r>
              <a:rPr lang="en-US" sz="2800" dirty="0" smtClean="0">
                <a:effectLst/>
                <a:latin typeface="+mn-lt"/>
              </a:rPr>
              <a:t>(</a:t>
            </a:r>
            <a:r>
              <a:rPr lang="ru-RU" sz="2800" dirty="0" smtClean="0">
                <a:effectLst/>
                <a:latin typeface="+mn-lt"/>
              </a:rPr>
              <a:t>постановление </a:t>
            </a:r>
            <a:r>
              <a:rPr lang="ru-RU" sz="2800" dirty="0">
                <a:effectLst/>
                <a:latin typeface="+mn-lt"/>
              </a:rPr>
              <a:t>СМ РБ  и НБ РБ № 181/5 </a:t>
            </a:r>
            <a:r>
              <a:rPr lang="en-US" sz="2800" dirty="0" smtClean="0">
                <a:effectLst/>
                <a:latin typeface="+mn-lt"/>
              </a:rPr>
              <a:t/>
            </a:r>
            <a:br>
              <a:rPr lang="en-US" sz="2800" dirty="0" smtClean="0">
                <a:effectLst/>
                <a:latin typeface="+mn-lt"/>
              </a:rPr>
            </a:br>
            <a:r>
              <a:rPr lang="ru-RU" sz="2800" dirty="0" smtClean="0">
                <a:effectLst/>
                <a:latin typeface="+mn-lt"/>
              </a:rPr>
              <a:t>от </a:t>
            </a:r>
            <a:r>
              <a:rPr lang="ru-RU" sz="2800" dirty="0">
                <a:effectLst/>
                <a:latin typeface="+mn-lt"/>
              </a:rPr>
              <a:t>3 марта 2017 </a:t>
            </a:r>
            <a:r>
              <a:rPr lang="ru-RU" sz="2800" dirty="0" smtClean="0">
                <a:effectLst/>
                <a:latin typeface="+mn-lt"/>
              </a:rPr>
              <a:t>года</a:t>
            </a:r>
            <a:r>
              <a:rPr lang="en-US" sz="2000" dirty="0" smtClean="0"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5" y="1668218"/>
            <a:ext cx="8460939" cy="48211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182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ПРИМЕР ПОДКЛЮЧЕНИЯ СКНО К ТАКСОМЕТРУ АВТОМОБИЛЯ-ТАКСИ </a:t>
            </a:r>
            <a:endParaRPr lang="ru-RU" sz="3200" dirty="0"/>
          </a:p>
        </p:txBody>
      </p:sp>
      <p:pic>
        <p:nvPicPr>
          <p:cNvPr id="4" name="Содержимое 3" descr="IMG_20160311_111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9778" y="1637831"/>
            <a:ext cx="6754905" cy="3803012"/>
          </a:xfrm>
        </p:spPr>
      </p:pic>
      <p:sp>
        <p:nvSpPr>
          <p:cNvPr id="5" name="Овал 4"/>
          <p:cNvSpPr/>
          <p:nvPr/>
        </p:nvSpPr>
        <p:spPr>
          <a:xfrm>
            <a:off x="3622662" y="3063869"/>
            <a:ext cx="1935189" cy="76677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30558" y="2149469"/>
            <a:ext cx="914400" cy="914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 ПОДКЛЮЧЕНИЯ  СКНО</a:t>
            </a:r>
            <a:br>
              <a:rPr lang="ru-RU" sz="3200" dirty="0" smtClean="0"/>
            </a:br>
            <a:r>
              <a:rPr lang="ru-RU" sz="3200" dirty="0" smtClean="0"/>
              <a:t>К   ФИСКАЛЬНОМУ  РЕГИСТРАТОРУ</a:t>
            </a:r>
            <a:endParaRPr lang="ru-RU" sz="3200" dirty="0"/>
          </a:p>
        </p:txBody>
      </p:sp>
      <p:pic>
        <p:nvPicPr>
          <p:cNvPr id="4" name="Содержимое 3" descr="IMAG0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139" y="1600200"/>
            <a:ext cx="7863722" cy="4708525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4608513" y="2224071"/>
            <a:ext cx="658809" cy="107792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2125629" y="2098579"/>
            <a:ext cx="4729733" cy="7503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lIns="72555" tIns="36277" rIns="72555" bIns="36277">
            <a:spAutoFit/>
          </a:bodyPr>
          <a:lstStyle/>
          <a:p>
            <a:pPr defTabSz="914309"/>
            <a:r>
              <a:rPr lang="ru-RU" sz="25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Благодарим  за внимание!</a:t>
            </a:r>
          </a:p>
          <a:p>
            <a:pPr defTabSz="914309"/>
            <a:endParaRPr lang="ru-RU" b="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9431" y="3041374"/>
            <a:ext cx="6266896" cy="122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lIns="72555" tIns="36277" rIns="72555" bIns="36277" anchor="ctr">
            <a:spAutoFit/>
          </a:bodyPr>
          <a:lstStyle/>
          <a:p>
            <a:pPr algn="ctr" defTabSz="725239"/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Управление информатизации</a:t>
            </a:r>
          </a:p>
          <a:p>
            <a:pPr algn="ctr" defTabSz="725239"/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РУП «Информационно-издательский центр</a:t>
            </a:r>
            <a:endParaRPr 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725239"/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 налогам и сборам»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4922355" y="768159"/>
          <a:ext cx="3737125" cy="133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Visio" r:id="rId3" imgW="2751847" imgH="1247056" progId="Visio.Drawing.11">
                  <p:embed/>
                </p:oleObj>
              </mc:Choice>
              <mc:Fallback>
                <p:oleObj name="Visio" r:id="rId3" imgW="2751847" imgH="124705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355" y="768159"/>
                        <a:ext cx="3737125" cy="1330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t.supranovich\Desktop\co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0223" y="4401108"/>
            <a:ext cx="3550554" cy="145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02" y="1265585"/>
            <a:ext cx="8313386" cy="40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1"/>
          <p:cNvSpPr txBox="1">
            <a:spLocks/>
          </p:cNvSpPr>
          <p:nvPr/>
        </p:nvSpPr>
        <p:spPr bwMode="auto">
          <a:xfrm>
            <a:off x="449067" y="41011"/>
            <a:ext cx="8458521" cy="10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2" rIns="91406" bIns="45702" numCol="1" anchor="b" anchorCtr="0" compatLnSpc="1">
            <a:prstTxWarp prst="textNoShape">
              <a:avLst/>
            </a:prstTxWarp>
          </a:bodyPr>
          <a:lstStyle/>
          <a:p>
            <a:pPr algn="ctr" defTabSz="725239" eaLnBrk="1" hangingPunct="1">
              <a:defRPr/>
            </a:pPr>
            <a:r>
              <a:rPr lang="ru-RU" sz="25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Компоненты системы контроля кассового оборудования (СККО)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136250" y="6569118"/>
            <a:ext cx="2934150" cy="227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lIns="72555" tIns="36277" rIns="72555" bIns="36277">
            <a:spAutoFit/>
          </a:bodyPr>
          <a:lstStyle/>
          <a:p>
            <a:pPr defTabSz="914309"/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 КОНТРОЛЯ КАССОВОГО ОБОРУДОВАНИЯ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202" y="5473728"/>
            <a:ext cx="8313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Центр обработки данных (ЦОД)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 обеспечивает сбор, хранение и обработку всей информации.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3389567" y="6394369"/>
            <a:ext cx="4759778" cy="288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lIns="72555" tIns="36277" rIns="72555" bIns="36277">
            <a:spAutoFit/>
          </a:bodyPr>
          <a:lstStyle/>
          <a:p>
            <a:pPr defTabSz="914309"/>
            <a:r>
              <a:rPr lang="ru-RU" sz="1400" dirty="0" smtClean="0">
                <a:solidFill>
                  <a:schemeClr val="bg2"/>
                </a:solidFill>
              </a:rPr>
              <a:t>СИСТЕМА КОНТРОЛЯ КАССОВОГО ОБОРУДОВАНИЯ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28" y="122650"/>
            <a:ext cx="7252257" cy="816382"/>
          </a:xfrm>
        </p:spPr>
        <p:txBody>
          <a:bodyPr lIns="81272" tIns="40636" rIns="81272" bIns="40636">
            <a:normAutofit/>
          </a:bodyPr>
          <a:lstStyle/>
          <a:p>
            <a:pPr indent="352743"/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SansPro-Bold"/>
              </a:rPr>
              <a:t>Общая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SansPro-Bold"/>
              </a:rPr>
              <a:t> схема построения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SansPro-Bold"/>
              </a:rPr>
              <a:t/>
            </a:r>
            <a:b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SansPro-Bold"/>
              </a:rPr>
            </a:b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TSansPro-Bold"/>
              </a:rPr>
              <a:t> системы контроля кассового оборудования</a:t>
            </a:r>
            <a:endParaRPr lang="ru-RU" sz="2400" dirty="0">
              <a:solidFill>
                <a:srgbClr val="FFC000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237525" y="6408797"/>
          <a:ext cx="747981" cy="35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Visio" r:id="rId3" imgW="2751847" imgH="1247056" progId="Visio.Drawing.11">
                  <p:embed/>
                </p:oleObj>
              </mc:Choice>
              <mc:Fallback>
                <p:oleObj name="Visio" r:id="rId3" imgW="2751847" imgH="124705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25" y="6408797"/>
                        <a:ext cx="747981" cy="357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779" y="884581"/>
            <a:ext cx="7331086" cy="54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06" y="979961"/>
            <a:ext cx="8229600" cy="46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-179532"/>
            <a:ext cx="164196" cy="3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272" tIns="40636" rIns="81272" bIns="4063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-179532"/>
            <a:ext cx="164196" cy="3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272" tIns="40636" rIns="81272" bIns="4063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2462140"/>
            <a:ext cx="164196" cy="32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272" tIns="40636" rIns="81272" bIns="40636" numCol="1" anchor="ctr" anchorCtr="0" compatLnSpc="1">
            <a:prstTxWarp prst="textNoShape">
              <a:avLst/>
            </a:prstTxWarp>
            <a:spAutoFit/>
          </a:bodyPr>
          <a:lstStyle/>
          <a:p>
            <a:pPr defTabSz="812719" eaLnBrk="1" hangingPunct="1">
              <a:tabLst>
                <a:tab pos="400715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136250" y="6569118"/>
            <a:ext cx="2934150" cy="227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lIns="72555" tIns="36277" rIns="72555" bIns="36277">
            <a:spAutoFit/>
          </a:bodyPr>
          <a:lstStyle/>
          <a:p>
            <a:pPr defTabSz="914309"/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 КОНТРОЛЯ КАССОВОГО ОБОРУДОВАНИЯ</a:t>
            </a: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>
            <a:off x="2833067" y="1982953"/>
            <a:ext cx="0" cy="3741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flipV="1">
            <a:off x="1322343" y="3575052"/>
            <a:ext cx="964460" cy="8055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 bwMode="auto">
          <a:xfrm flipV="1">
            <a:off x="2709837" y="4159260"/>
            <a:ext cx="912825" cy="761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 flipV="1">
            <a:off x="4389435" y="5254651"/>
            <a:ext cx="476379" cy="4327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683886" y="2693167"/>
            <a:ext cx="732430" cy="297509"/>
          </a:xfrm>
          <a:prstGeom prst="rect">
            <a:avLst/>
          </a:prstGeom>
          <a:noFill/>
          <a:scene3d>
            <a:camera prst="orthographicFront">
              <a:rot lat="7800000" lon="0" rev="0"/>
            </a:camera>
            <a:lightRig rig="threePt" dir="t"/>
          </a:scene3d>
        </p:spPr>
        <p:txBody>
          <a:bodyPr wrap="square" lIns="81272" tIns="40636" rIns="81272" bIns="40636" rtlCol="0">
            <a:spAutoFit/>
          </a:bodyPr>
          <a:lstStyle/>
          <a:p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6726" y="1634458"/>
            <a:ext cx="2510605" cy="297509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Разъем подключения к КО 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8470" y="2036101"/>
            <a:ext cx="1326237" cy="297509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+mn-lt"/>
              </a:rPr>
              <a:t>СКЗИ-модуль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0424" y="5687401"/>
            <a:ext cx="1422297" cy="297509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GSM-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Модем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0432" y="4920628"/>
            <a:ext cx="1211821" cy="297509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7994" y="4383233"/>
            <a:ext cx="1632939" cy="297509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Микропроцессор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9" name="Прямая со стрелкой 48"/>
          <p:cNvCxnSpPr/>
          <p:nvPr/>
        </p:nvCxnSpPr>
        <p:spPr bwMode="auto">
          <a:xfrm>
            <a:off x="1672262" y="2297097"/>
            <a:ext cx="0" cy="4933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 bwMode="auto">
          <a:xfrm>
            <a:off x="6507189" y="2990676"/>
            <a:ext cx="0" cy="10371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Прямая со стрелкой 53"/>
          <p:cNvCxnSpPr/>
          <p:nvPr/>
        </p:nvCxnSpPr>
        <p:spPr bwMode="auto">
          <a:xfrm>
            <a:off x="7127910" y="2462140"/>
            <a:ext cx="0" cy="8618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6434163" y="2145640"/>
            <a:ext cx="2008215" cy="297509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GPS –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антенна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(прием)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85722" y="2693335"/>
            <a:ext cx="1451727" cy="297509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GS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М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-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антенна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" name="Заголовок 63"/>
          <p:cNvSpPr>
            <a:spLocks noGrp="1"/>
          </p:cNvSpPr>
          <p:nvPr>
            <p:ph type="title"/>
          </p:nvPr>
        </p:nvSpPr>
        <p:spPr>
          <a:xfrm>
            <a:off x="373005" y="179533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 Устройство Средство контроля налоговых органов (СКНО),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подключается к кассовому оборудованию, взаимодействует с ним по специальному протоколу и обеспечивает передачу  данных в  ЦОД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49" y="1293909"/>
            <a:ext cx="2068766" cy="479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78" y="1114983"/>
            <a:ext cx="1977006" cy="28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3508" y="290997"/>
            <a:ext cx="8893051" cy="761739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 algn="ctr">
              <a:spcBef>
                <a:spcPts val="533"/>
              </a:spcBef>
            </a:pPr>
            <a:r>
              <a:rPr lang="ru-RU" sz="2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Документы, распечатанные на  КО  с уникальным идентификатором </a:t>
            </a:r>
          </a:p>
          <a:p>
            <a:pPr algn="ctr">
              <a:spcBef>
                <a:spcPts val="533"/>
              </a:spcBef>
            </a:pPr>
            <a:r>
              <a:rPr lang="ru-RU" sz="2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(полученным от СКНО)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92151" y="4547017"/>
            <a:ext cx="5800329" cy="1654291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 algn="just" eaLnBrk="1" hangingPunct="1">
              <a:spcBef>
                <a:spcPts val="533"/>
              </a:spcBef>
            </a:pPr>
            <a:r>
              <a:rPr lang="ru-RU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КО блокируется  устройством  СКНО при:</a:t>
            </a:r>
            <a:endParaRPr lang="en-US" sz="15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ts val="533"/>
              </a:spcBef>
            </a:pPr>
            <a:endParaRPr lang="ru-RU" sz="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66700" indent="-2667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расхождения сведений о заводском номере КО полученном СКНО, с заводским номером КО внесенном в СКНО (попытке подключить СКНО к другому КО);</a:t>
            </a:r>
          </a:p>
          <a:p>
            <a:pPr marL="266700" indent="-2667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неисправности, переполнении энергозависимой памяти  и отключении СКНО.</a:t>
            </a: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136250" y="6569118"/>
            <a:ext cx="2934150" cy="227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lIns="72555" tIns="36277" rIns="72555" bIns="36277">
            <a:spAutoFit/>
          </a:bodyPr>
          <a:lstStyle/>
          <a:p>
            <a:pPr defTabSz="914309"/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 КОНТРОЛЯ КАССОВОГО ОБОРУДОВАНИЯ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250949" y="4903353"/>
            <a:ext cx="1260711" cy="39604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81272" tIns="40636" rIns="81272" bIns="40636"/>
          <a:lstStyle/>
          <a:p>
            <a:endParaRPr lang="ru-RU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6449092" y="3199592"/>
            <a:ext cx="1701182" cy="55155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81272" tIns="40636" rIns="81272" bIns="40636"/>
          <a:lstStyle/>
          <a:p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38426" y="1667433"/>
            <a:ext cx="32861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3092152" y="3320989"/>
            <a:ext cx="1187744" cy="86409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81272" tIns="40636" rIns="81272" bIns="40636"/>
          <a:lstStyle/>
          <a:p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H="1">
            <a:off x="1511662" y="4547017"/>
            <a:ext cx="577454" cy="510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 bwMode="auto">
          <a:xfrm flipH="1">
            <a:off x="7529554" y="2625714"/>
            <a:ext cx="620720" cy="5738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flipH="1">
            <a:off x="4279896" y="3199592"/>
            <a:ext cx="1022364" cy="5515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151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224159" y="656692"/>
            <a:ext cx="1362493" cy="1348301"/>
            <a:chOff x="1397794" y="357317"/>
            <a:chExt cx="1555750" cy="1486564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4494" y="758031"/>
              <a:ext cx="98107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Прямоугольник 23"/>
            <p:cNvSpPr>
              <a:spLocks noChangeArrowheads="1"/>
            </p:cNvSpPr>
            <p:nvPr/>
          </p:nvSpPr>
          <p:spPr bwMode="auto">
            <a:xfrm>
              <a:off x="1397794" y="357317"/>
              <a:ext cx="1555750" cy="40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533"/>
                </a:spcBef>
                <a:spcAft>
                  <a:spcPts val="533"/>
                </a:spcAft>
              </a:pPr>
              <a:r>
                <a:rPr lang="ru-R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Субъект</a:t>
              </a:r>
            </a:p>
          </p:txBody>
        </p:sp>
      </p:grpSp>
      <p:grpSp>
        <p:nvGrpSpPr>
          <p:cNvPr id="3" name="Группа 34"/>
          <p:cNvGrpSpPr/>
          <p:nvPr/>
        </p:nvGrpSpPr>
        <p:grpSpPr>
          <a:xfrm>
            <a:off x="5778780" y="728700"/>
            <a:ext cx="1868562" cy="1276293"/>
            <a:chOff x="6598444" y="792734"/>
            <a:chExt cx="2444750" cy="1578197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98444" y="1246981"/>
              <a:ext cx="2393817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Прямоугольник 23"/>
            <p:cNvSpPr>
              <a:spLocks noChangeArrowheads="1"/>
            </p:cNvSpPr>
            <p:nvPr/>
          </p:nvSpPr>
          <p:spPr bwMode="auto">
            <a:xfrm>
              <a:off x="6598444" y="792734"/>
              <a:ext cx="2444750" cy="40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533"/>
                </a:spcBef>
                <a:spcAft>
                  <a:spcPts val="533"/>
                </a:spcAft>
              </a:pPr>
              <a:r>
                <a:rPr lang="ru-RU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РУП ИИЦ</a:t>
              </a:r>
            </a:p>
          </p:txBody>
        </p:sp>
      </p:grpSp>
      <p:sp>
        <p:nvSpPr>
          <p:cNvPr id="30" name="Прямоугольник 23"/>
          <p:cNvSpPr>
            <a:spLocks noChangeArrowheads="1"/>
          </p:cNvSpPr>
          <p:nvPr/>
        </p:nvSpPr>
        <p:spPr bwMode="auto">
          <a:xfrm>
            <a:off x="929339" y="2950129"/>
            <a:ext cx="2141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533"/>
              </a:spcBef>
              <a:spcAft>
                <a:spcPts val="533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Торговый объект</a:t>
            </a:r>
          </a:p>
        </p:txBody>
      </p:sp>
      <p:grpSp>
        <p:nvGrpSpPr>
          <p:cNvPr id="5" name="Группа 32"/>
          <p:cNvGrpSpPr/>
          <p:nvPr/>
        </p:nvGrpSpPr>
        <p:grpSpPr>
          <a:xfrm>
            <a:off x="5739851" y="2219527"/>
            <a:ext cx="778568" cy="806315"/>
            <a:chOff x="6553994" y="2447131"/>
            <a:chExt cx="889000" cy="889000"/>
          </a:xfrm>
        </p:grpSpPr>
        <p:pic>
          <p:nvPicPr>
            <p:cNvPr id="7578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6714696" y="2464229"/>
              <a:ext cx="622366" cy="588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Прямоугольник 23"/>
            <p:cNvSpPr>
              <a:spLocks noChangeArrowheads="1"/>
            </p:cNvSpPr>
            <p:nvPr/>
          </p:nvSpPr>
          <p:spPr bwMode="auto">
            <a:xfrm>
              <a:off x="6553994" y="3024981"/>
              <a:ext cx="889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533"/>
                </a:spcBef>
                <a:spcAft>
                  <a:spcPts val="533"/>
                </a:spcAft>
              </a:pPr>
              <a:r>
                <a:rPr lang="ru-RU" sz="1200" dirty="0" smtClean="0">
                  <a:solidFill>
                    <a:schemeClr val="accent2"/>
                  </a:solidFill>
                  <a:latin typeface="PTSansPro-Light"/>
                  <a:ea typeface="Verdana" pitchFamily="34" charset="0"/>
                  <a:cs typeface="Verdana" pitchFamily="34" charset="0"/>
                </a:rPr>
                <a:t>СКНО</a:t>
              </a:r>
              <a:endParaRPr lang="ru-RU" sz="1200" b="1" dirty="0">
                <a:solidFill>
                  <a:schemeClr val="accent2"/>
                </a:solidFill>
                <a:latin typeface="PTSansPro-Light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" name="Группа 48"/>
          <p:cNvGrpSpPr/>
          <p:nvPr/>
        </p:nvGrpSpPr>
        <p:grpSpPr>
          <a:xfrm>
            <a:off x="5623066" y="3392487"/>
            <a:ext cx="2102133" cy="1319216"/>
            <a:chOff x="6731794" y="4300299"/>
            <a:chExt cx="1530350" cy="1454497"/>
          </a:xfrm>
        </p:grpSpPr>
        <p:grpSp>
          <p:nvGrpSpPr>
            <p:cNvPr id="8" name="Группа 36"/>
            <p:cNvGrpSpPr/>
            <p:nvPr/>
          </p:nvGrpSpPr>
          <p:grpSpPr>
            <a:xfrm>
              <a:off x="6731794" y="4300299"/>
              <a:ext cx="1529080" cy="1454497"/>
              <a:chOff x="6731794" y="4300299"/>
              <a:chExt cx="1529080" cy="1454497"/>
            </a:xfrm>
          </p:grpSpPr>
          <p:pic>
            <p:nvPicPr>
              <p:cNvPr id="75783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76244" y="4694345"/>
                <a:ext cx="1484630" cy="1060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" name="Прямоугольник 23"/>
              <p:cNvSpPr>
                <a:spLocks noChangeArrowheads="1"/>
              </p:cNvSpPr>
              <p:nvPr/>
            </p:nvSpPr>
            <p:spPr bwMode="auto">
              <a:xfrm>
                <a:off x="6731794" y="4300299"/>
                <a:ext cx="1441450" cy="407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ts val="533"/>
                  </a:spcBef>
                  <a:spcAft>
                    <a:spcPts val="533"/>
                  </a:spcAft>
                </a:pPr>
                <a:r>
                  <a:rPr lang="ru-RU" dirty="0" smtClean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ЦОД</a:t>
                </a:r>
              </a:p>
            </p:txBody>
          </p:sp>
        </p:grpSp>
        <p:pic>
          <p:nvPicPr>
            <p:cNvPr id="7578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3044" y="5247481"/>
              <a:ext cx="419100" cy="40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9" name="Прямая со стрелкой 38"/>
          <p:cNvCxnSpPr/>
          <p:nvPr/>
        </p:nvCxnSpPr>
        <p:spPr bwMode="auto">
          <a:xfrm>
            <a:off x="2625581" y="1372895"/>
            <a:ext cx="295855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710878" y="1004180"/>
            <a:ext cx="2919629" cy="307066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1. Заключение договора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0562" y="2355161"/>
            <a:ext cx="2024276" cy="307066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2. Подготовка СКНО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9846663">
            <a:off x="2715573" y="2487092"/>
            <a:ext cx="3064463" cy="307066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3. Подключение СКНО к кассе</a:t>
            </a:r>
            <a:endParaRPr lang="ru-RU" sz="1400" dirty="0">
              <a:solidFill>
                <a:schemeClr val="accent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 flipH="1">
            <a:off x="2898080" y="2004994"/>
            <a:ext cx="2841771" cy="15852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Прямая со стрелкой 45"/>
          <p:cNvCxnSpPr/>
          <p:nvPr/>
        </p:nvCxnSpPr>
        <p:spPr bwMode="auto">
          <a:xfrm>
            <a:off x="3053793" y="3976695"/>
            <a:ext cx="2452488" cy="2822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 rot="313198">
            <a:off x="3053793" y="4214195"/>
            <a:ext cx="2024276" cy="307066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4. Передача данных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28" name="irc_mi" descr="http://www.novopskovbibl.narod.ru/images/cbs/komputer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7343" y="5113444"/>
            <a:ext cx="1177313" cy="1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/>
          <p:nvPr/>
        </p:nvCxnSpPr>
        <p:spPr bwMode="auto">
          <a:xfrm flipH="1" flipV="1">
            <a:off x="6689754" y="4889520"/>
            <a:ext cx="646161" cy="5552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3" name="Прямоугольник 52"/>
          <p:cNvSpPr/>
          <p:nvPr/>
        </p:nvSpPr>
        <p:spPr>
          <a:xfrm rot="2490810">
            <a:off x="6141870" y="5462460"/>
            <a:ext cx="2039537" cy="238327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>
              <a:lnSpc>
                <a:spcPts val="1155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5</a:t>
            </a:r>
            <a:r>
              <a:rPr lang="ru-RU" sz="1400" dirty="0" smtClean="0">
                <a:solidFill>
                  <a:schemeClr val="accent1"/>
                </a:solidFill>
              </a:rPr>
              <a:t>. Просмотр данных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136250" y="6569118"/>
            <a:ext cx="2934150" cy="227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lIns="72555" tIns="36277" rIns="72555" bIns="36277">
            <a:spAutoFit/>
          </a:bodyPr>
          <a:lstStyle/>
          <a:p>
            <a:pPr defTabSz="914309"/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 КОНТРОЛЯ КАССОВОГО ОБОРУДОВАНИЯ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6250" y="179638"/>
            <a:ext cx="868840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Процесс подключения кассового оборудования </a:t>
            </a:r>
            <a:endParaRPr lang="ru-RU" sz="25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285830" y="3319461"/>
            <a:ext cx="1217902" cy="1053966"/>
            <a:chOff x="1368750" y="2995755"/>
            <a:chExt cx="1217902" cy="1053966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68750" y="2995755"/>
              <a:ext cx="1217902" cy="1053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Рисунок 33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1360" y="3595679"/>
              <a:ext cx="765292" cy="454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26 0.00462 L -0.36888 0.20076 " pathEditMode="relative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1" grpId="0"/>
      <p:bldP spid="42" grpId="0"/>
      <p:bldP spid="47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ЗАКЛЮЧЕНИЯ ДОГОВОРА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62236"/>
            <a:ext cx="8229600" cy="4708525"/>
          </a:xfrm>
        </p:spPr>
        <p:txBody>
          <a:bodyPr/>
          <a:lstStyle/>
          <a:p>
            <a:pPr marL="0" algn="just">
              <a:buNone/>
            </a:pPr>
            <a:r>
              <a:rPr lang="ru-RU" sz="2400" dirty="0" smtClean="0"/>
              <a:t>Порядок и форма договора размещены на сайте</a:t>
            </a:r>
          </a:p>
          <a:p>
            <a:pPr marL="0" algn="just">
              <a:buNone/>
            </a:pPr>
            <a:r>
              <a:rPr lang="ru-RU" sz="2400" dirty="0" smtClean="0"/>
              <a:t>                    </a:t>
            </a:r>
            <a:r>
              <a:rPr lang="ru-RU" sz="2400" b="1" dirty="0" smtClean="0"/>
              <a:t>http://skko.by/pattern</a:t>
            </a:r>
          </a:p>
          <a:p>
            <a:pPr marL="0" algn="just">
              <a:buNone/>
            </a:pPr>
            <a:r>
              <a:rPr lang="ru-RU" sz="2400" dirty="0" smtClean="0"/>
              <a:t> Для заключения договора владелец кассового оборудования предоставляет предприятию: </a:t>
            </a:r>
          </a:p>
          <a:p>
            <a:pPr marL="0" algn="just">
              <a:buNone/>
            </a:pPr>
            <a:r>
              <a:rPr lang="ru-RU" sz="2400" dirty="0" smtClean="0"/>
              <a:t>   - подписанный договор (в 2-х экземплярах); </a:t>
            </a:r>
          </a:p>
          <a:p>
            <a:pPr marL="0" algn="just">
              <a:buNone/>
            </a:pPr>
            <a:r>
              <a:rPr lang="ru-RU" sz="2400" dirty="0" smtClean="0"/>
              <a:t>   - заверенную копию свидетельства о государственной регистрации; </a:t>
            </a:r>
          </a:p>
          <a:p>
            <a:pPr marL="0" algn="just">
              <a:buNone/>
            </a:pPr>
            <a:r>
              <a:rPr lang="ru-RU" sz="2400" dirty="0" smtClean="0"/>
              <a:t>  - сведения о кассовом оборудовании.</a:t>
            </a:r>
          </a:p>
          <a:p>
            <a:pPr marL="0" algn="just">
              <a:buNone/>
            </a:pPr>
            <a:r>
              <a:rPr lang="ru-RU" sz="2400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ДОКУМЕНТЫ ДЛЯ ПОДКЛЮЧЕНИЯ КАССОВОГО ОБОРУДОВАНИЯ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7908" y="1712889"/>
            <a:ext cx="8229600" cy="6129337"/>
          </a:xfrm>
        </p:spPr>
        <p:txBody>
          <a:bodyPr/>
          <a:lstStyle/>
          <a:p>
            <a:pPr marL="0" algn="just">
              <a:buNone/>
            </a:pPr>
            <a:r>
              <a:rPr lang="ru-RU" sz="2400" dirty="0" smtClean="0"/>
              <a:t>Для подключения кассового оборудования к СККО пользователь предоставляет:</a:t>
            </a:r>
          </a:p>
          <a:p>
            <a:pPr marL="0" algn="just">
              <a:buNone/>
            </a:pPr>
            <a:r>
              <a:rPr lang="ru-RU" sz="2400" dirty="0" smtClean="0"/>
              <a:t>- заявку (заявки) на подключение кассового оборудования (в  2-х экземплярах). </a:t>
            </a:r>
          </a:p>
          <a:p>
            <a:pPr marL="0" algn="just">
              <a:buNone/>
            </a:pPr>
            <a:r>
              <a:rPr lang="ru-RU" sz="2400" dirty="0" smtClean="0"/>
              <a:t>- копию платежного документа о внесении залоговой стоимости за устройства СКНО (за каждую единицу). </a:t>
            </a:r>
          </a:p>
          <a:p>
            <a:pPr marL="0" algn="just">
              <a:buNone/>
            </a:pPr>
            <a:r>
              <a:rPr lang="ru-RU" sz="2400" dirty="0" smtClean="0"/>
              <a:t>- копию договора(</a:t>
            </a:r>
            <a:r>
              <a:rPr lang="ru-RU" sz="2400" dirty="0" err="1" smtClean="0"/>
              <a:t>ов</a:t>
            </a:r>
            <a:r>
              <a:rPr lang="ru-RU" sz="2400" dirty="0" smtClean="0"/>
              <a:t>), заключенного(</a:t>
            </a:r>
            <a:r>
              <a:rPr lang="ru-RU" sz="2400" dirty="0" err="1" smtClean="0"/>
              <a:t>ых</a:t>
            </a:r>
            <a:r>
              <a:rPr lang="ru-RU" sz="2400" dirty="0" smtClean="0"/>
              <a:t>) с ЦТО, на обслуживание кассового оборудования (в отношении всего используемого им кассового оборудования)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ПОДАЧА ДОКУМЕНТОВ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ru-RU" dirty="0" smtClean="0"/>
              <a:t>	Договор и документы для заключения договора могут быть: </a:t>
            </a:r>
          </a:p>
          <a:p>
            <a:pPr marL="0" algn="just">
              <a:buNone/>
            </a:pPr>
            <a:r>
              <a:rPr lang="ru-RU" dirty="0" smtClean="0"/>
              <a:t> -  предоставлены нарочным по месту расположения отделов технической поддержки СККО в г.Минске и областных центрах Республики Беларусь;</a:t>
            </a:r>
          </a:p>
          <a:p>
            <a:pPr marL="0" algn="just">
              <a:buNone/>
            </a:pPr>
            <a:r>
              <a:rPr lang="ru-RU" dirty="0" smtClean="0"/>
              <a:t> - направлены почтой на юридический адрес предприятия:  220005, г.Минск, пр. Машерова, 7-123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2364</TotalTime>
  <Words>412</Words>
  <Application>Microsoft Office PowerPoint</Application>
  <PresentationFormat>Экран (4:3)</PresentationFormat>
  <Paragraphs>103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Apex</vt:lpstr>
      <vt:lpstr>Visio</vt:lpstr>
      <vt:lpstr>Презентация PowerPoint</vt:lpstr>
      <vt:lpstr>Презентация PowerPoint</vt:lpstr>
      <vt:lpstr>Общая схема построения  системы контроля кассового оборудования</vt:lpstr>
      <vt:lpstr> Устройство Средство контроля налоговых органов (СКНО), подключается к кассовому оборудованию, взаимодействует с ним по специальному протоколу и обеспечивает передачу  данных в  ЦОД </vt:lpstr>
      <vt:lpstr>Презентация PowerPoint</vt:lpstr>
      <vt:lpstr>Презентация PowerPoint</vt:lpstr>
      <vt:lpstr>ПОРЯДОК ЗАКЛЮЧЕНИЯ ДОГОВОРА</vt:lpstr>
      <vt:lpstr>ДОКУМЕНТЫ ДЛЯ ПОДКЛЮЧЕНИЯ КАССОВОГО ОБОРУДОВАНИЯ</vt:lpstr>
      <vt:lpstr>ПОДАЧА ДОКУМЕНТОВ</vt:lpstr>
      <vt:lpstr>ДЕЙСТВУЮЩИЕ ТАРИФЫ</vt:lpstr>
      <vt:lpstr>Подключение кассового оборудования </vt:lpstr>
      <vt:lpstr>Подготовка СКНО</vt:lpstr>
      <vt:lpstr>Сроки подключения кассового оборудования (постановление СМ РБ  и НБ РБ № 181/5  от 3 марта 2017 года)</vt:lpstr>
      <vt:lpstr>ПРИМЕР ПОДКЛЮЧЕНИЯ СКНО К ТАКСОМЕТРУ АВТОМОБИЛЯ-ТАКСИ </vt:lpstr>
      <vt:lpstr>ПРИМЕР ПОДКЛЮЧЕНИЯ  СКНО К   ФИСКАЛЬНОМУ  РЕГИСТРАТОРУ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Республиканское унитарное предприятие «Информационно-издательский центр по налогам и сборам»</dc:title>
  <dc:creator>User</dc:creator>
  <cp:lastModifiedBy>stv</cp:lastModifiedBy>
  <cp:revision>276</cp:revision>
  <dcterms:created xsi:type="dcterms:W3CDTF">2010-11-10T13:55:44Z</dcterms:created>
  <dcterms:modified xsi:type="dcterms:W3CDTF">2017-04-26T07:49:10Z</dcterms:modified>
</cp:coreProperties>
</file>